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1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7" r:id="rId61"/>
    <p:sldId id="318" r:id="rId62"/>
    <p:sldId id="316" r:id="rId63"/>
    <p:sldId id="320" r:id="rId64"/>
    <p:sldId id="321" r:id="rId65"/>
    <p:sldId id="322" r:id="rId66"/>
    <p:sldId id="323" r:id="rId67"/>
    <p:sldId id="324" r:id="rId68"/>
    <p:sldId id="325" r:id="rId69"/>
    <p:sldId id="327" r:id="rId70"/>
    <p:sldId id="326" r:id="rId71"/>
    <p:sldId id="328" r:id="rId72"/>
    <p:sldId id="329" r:id="rId73"/>
    <p:sldId id="330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17.08.2016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0" y="4005064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Лекция 3: Влияние </a:t>
            </a:r>
            <a:r>
              <a:rPr lang="ru-RU" sz="4400" b="1" dirty="0" smtClean="0">
                <a:solidFill>
                  <a:schemeClr val="bg1"/>
                </a:solidFill>
              </a:rPr>
              <a:t>факторов внешней среды на рост, плодоношение и качество продукции винограда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408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328428"/>
            <a:ext cx="5868144" cy="352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212976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385147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60647"/>
            <a:ext cx="3672408" cy="30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5346" y="2924944"/>
            <a:ext cx="5938654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91633" cy="328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363" y="0"/>
            <a:ext cx="5630637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55375"/>
            <a:ext cx="5632723" cy="340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4664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4616524" cy="345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57200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94015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914400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827584" y="404664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Общие закономерности, обусловленные влиянием климата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00192" cy="471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41111"/>
            <a:ext cx="5292080" cy="351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Проверка\почв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верка\поч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29322" cy="3786190"/>
          </a:xfrm>
          <a:prstGeom prst="rect">
            <a:avLst/>
          </a:prstGeom>
          <a:noFill/>
        </p:spPr>
      </p:pic>
      <p:pic>
        <p:nvPicPr>
          <p:cNvPr id="2051" name="Picture 3" descr="F:\Проверка\почва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190875"/>
            <a:ext cx="6000760" cy="3667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роверка\поч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6477047" cy="4857784"/>
          </a:xfrm>
          <a:prstGeom prst="rect">
            <a:avLst/>
          </a:prstGeom>
          <a:noFill/>
        </p:spPr>
      </p:pic>
      <p:pic>
        <p:nvPicPr>
          <p:cNvPr id="4098" name="Picture 2" descr="F:\Проверка\почва 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6603" y="1714488"/>
            <a:ext cx="3337397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верка\почва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86442" cy="3857628"/>
          </a:xfrm>
          <a:prstGeom prst="rect">
            <a:avLst/>
          </a:prstGeom>
          <a:noFill/>
        </p:spPr>
      </p:pic>
      <p:pic>
        <p:nvPicPr>
          <p:cNvPr id="3075" name="Picture 3" descr="F:\Проверка\почва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4389" y="4071942"/>
            <a:ext cx="4169611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Проверка\почва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3929066"/>
          </a:xfrm>
          <a:prstGeom prst="rect">
            <a:avLst/>
          </a:prstGeom>
          <a:noFill/>
        </p:spPr>
      </p:pic>
      <p:pic>
        <p:nvPicPr>
          <p:cNvPr id="5123" name="Picture 3" descr="F:\Проверка\почва 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3314700"/>
            <a:ext cx="4762500" cy="3543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верка\бочка либих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571480"/>
            <a:ext cx="5715040" cy="589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верка\бочка либих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8167826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верка\азот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76" y="3611857"/>
            <a:ext cx="3429024" cy="3246143"/>
          </a:xfrm>
          <a:prstGeom prst="rect">
            <a:avLst/>
          </a:prstGeom>
          <a:noFill/>
        </p:spPr>
      </p:pic>
      <p:pic>
        <p:nvPicPr>
          <p:cNvPr id="3075" name="Picture 3" descr="F:\Проверка\азот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642918"/>
            <a:ext cx="4286273" cy="4286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08920"/>
            <a:ext cx="8352928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1520" y="476672"/>
            <a:ext cx="86409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северных районах с холодным для винограда климатом наблюдается недостаток тепла в период вегетации и во время созревания. Виноград имеет недостаточное содержание сахара, повышенную кислотность, слаборазвитый аромат, характерный для сорта. В винах, получаемых из такого винограда, отсутствует тонкий вкус. Однако специальным подбором сортов можно смягчить неблагоприятное влияние климата.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Проверка\азот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552083"/>
            <a:ext cx="5214974" cy="6305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Проверка\азот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74493" cy="3071810"/>
          </a:xfrm>
          <a:prstGeom prst="rect">
            <a:avLst/>
          </a:prstGeom>
          <a:noFill/>
        </p:spPr>
      </p:pic>
      <p:pic>
        <p:nvPicPr>
          <p:cNvPr id="5123" name="Picture 3" descr="F:\Проверка\азот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4" y="2857496"/>
            <a:ext cx="5334005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Проверка\азо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Проверка\нитра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3039624" cy="3143248"/>
          </a:xfrm>
          <a:prstGeom prst="rect">
            <a:avLst/>
          </a:prstGeom>
          <a:noFill/>
        </p:spPr>
      </p:pic>
      <p:pic>
        <p:nvPicPr>
          <p:cNvPr id="7171" name="Picture 3" descr="F:\Проверка\нитраты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0"/>
            <a:ext cx="5000660" cy="3143248"/>
          </a:xfrm>
          <a:prstGeom prst="rect">
            <a:avLst/>
          </a:prstGeom>
          <a:noFill/>
        </p:spPr>
      </p:pic>
      <p:pic>
        <p:nvPicPr>
          <p:cNvPr id="7172" name="Picture 4" descr="F:\Проверка\нитраты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143248"/>
            <a:ext cx="3500462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Проверка\фосфор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2936" y="2857496"/>
            <a:ext cx="6411064" cy="4000504"/>
          </a:xfrm>
          <a:prstGeom prst="rect">
            <a:avLst/>
          </a:prstGeom>
          <a:noFill/>
        </p:spPr>
      </p:pic>
      <p:pic>
        <p:nvPicPr>
          <p:cNvPr id="8194" name="Picture 2" descr="F:\Проверка\фосфор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2114565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Проверка\фосфор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714876" cy="4308647"/>
          </a:xfrm>
          <a:prstGeom prst="rect">
            <a:avLst/>
          </a:prstGeom>
          <a:noFill/>
        </p:spPr>
      </p:pic>
      <p:pic>
        <p:nvPicPr>
          <p:cNvPr id="9219" name="Picture 3" descr="F:\Проверка\фосфор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44" y="2366753"/>
            <a:ext cx="4429156" cy="4491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Проверка\фосф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714356"/>
            <a:ext cx="742952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роверка\фосфор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142984"/>
            <a:ext cx="6072230" cy="4594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Проверка\калий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433443" cy="2571768"/>
          </a:xfrm>
          <a:prstGeom prst="rect">
            <a:avLst/>
          </a:prstGeom>
          <a:noFill/>
        </p:spPr>
      </p:pic>
      <p:pic>
        <p:nvPicPr>
          <p:cNvPr id="11268" name="Picture 4" descr="F:\Проверка\калий з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428604"/>
            <a:ext cx="5313522" cy="4000528"/>
          </a:xfrm>
          <a:prstGeom prst="rect">
            <a:avLst/>
          </a:prstGeom>
          <a:noFill/>
        </p:spPr>
      </p:pic>
      <p:pic>
        <p:nvPicPr>
          <p:cNvPr id="11267" name="Picture 3" descr="F:\Проверка\калий 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00372"/>
            <a:ext cx="4554173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верка\калий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51520" y="4869160"/>
            <a:ext cx="864096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Средняя зона, расположенная в умеренном и подходящем для виноградной лозы климате, дает виноград с наиболее гармоничным сочетанием в ягоде сахара и кислот, с хорошо выраженным сортовым ароматом. Климатические условия обеспечивают получение здесь лучших столовых вин и шампанского.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верка\калий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4073737" cy="3286148"/>
          </a:xfrm>
          <a:prstGeom prst="rect">
            <a:avLst/>
          </a:prstGeom>
          <a:noFill/>
        </p:spPr>
      </p:pic>
      <p:pic>
        <p:nvPicPr>
          <p:cNvPr id="2051" name="Picture 3" descr="F:\Проверка\калий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верка\калий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87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Проверка\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7984" y="642918"/>
            <a:ext cx="6346016" cy="3571900"/>
          </a:xfrm>
          <a:prstGeom prst="rect">
            <a:avLst/>
          </a:prstGeom>
          <a:noFill/>
        </p:spPr>
      </p:pic>
      <p:pic>
        <p:nvPicPr>
          <p:cNvPr id="4098" name="Picture 2" descr="F:\Проверка\кальц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71480"/>
            <a:ext cx="2357454" cy="2593199"/>
          </a:xfrm>
          <a:prstGeom prst="rect">
            <a:avLst/>
          </a:prstGeom>
          <a:noFill/>
        </p:spPr>
      </p:pic>
      <p:pic>
        <p:nvPicPr>
          <p:cNvPr id="4099" name="Picture 3" descr="F:\Проверка\виногра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3905251" cy="3071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Проверка\кальций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858149" cy="5893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Проверка\кальций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86182" cy="4164800"/>
          </a:xfrm>
          <a:prstGeom prst="rect">
            <a:avLst/>
          </a:prstGeom>
          <a:noFill/>
        </p:spPr>
      </p:pic>
      <p:pic>
        <p:nvPicPr>
          <p:cNvPr id="6147" name="Picture 3" descr="F:\Проверка\кальций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571480"/>
            <a:ext cx="5357818" cy="6017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Проверка\магний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095745" cy="3071809"/>
          </a:xfrm>
          <a:prstGeom prst="rect">
            <a:avLst/>
          </a:prstGeom>
          <a:noFill/>
        </p:spPr>
      </p:pic>
      <p:pic>
        <p:nvPicPr>
          <p:cNvPr id="7171" name="Picture 3" descr="F:\Проверка\магний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14422"/>
            <a:ext cx="4494757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Проверка\магний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64286"/>
            <a:ext cx="6643734" cy="6493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Проверка\магний 4.jpg"/>
          <p:cNvPicPr>
            <a:picLocks noChangeAspect="1" noChangeArrowheads="1"/>
          </p:cNvPicPr>
          <p:nvPr/>
        </p:nvPicPr>
        <p:blipFill>
          <a:blip r:embed="rId2" cstate="print"/>
          <a:srcRect b="14286"/>
          <a:stretch>
            <a:fillRect/>
          </a:stretch>
        </p:blipFill>
        <p:spPr bwMode="auto">
          <a:xfrm>
            <a:off x="1857356" y="1142984"/>
            <a:ext cx="6286544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Проверка\магн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8680884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F:\Проверка\микроэлемен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622" y="3421749"/>
            <a:ext cx="4591378" cy="3436251"/>
          </a:xfrm>
          <a:prstGeom prst="rect">
            <a:avLst/>
          </a:prstGeom>
          <a:noFill/>
        </p:spPr>
      </p:pic>
      <p:pic>
        <p:nvPicPr>
          <p:cNvPr id="11268" name="Picture 4" descr="F:\Проверка\микроэлемент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589734" cy="314327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51520" y="5085184"/>
            <a:ext cx="87129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южных районах с жарким климатом, особенно в период созревания, виноград получатся с более высоким содержанием сахара, низкой кислотностью, хорошо развитым, иногда даже пряным ароматом. Из такого винограда получаются высококачественные десертные вина.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Проверка\бор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500174"/>
            <a:ext cx="3429024" cy="3822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Проверка\бор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579252" cy="4643447"/>
          </a:xfrm>
          <a:prstGeom prst="rect">
            <a:avLst/>
          </a:prstGeom>
          <a:noFill/>
        </p:spPr>
      </p:pic>
      <p:pic>
        <p:nvPicPr>
          <p:cNvPr id="13315" name="Picture 3" descr="F:\Проверка\б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7673" y="3357538"/>
            <a:ext cx="5316327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Проверка\бор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9"/>
            <a:ext cx="9144000" cy="6822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Проверка\марганец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500174"/>
            <a:ext cx="3734259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Проверка\марганец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Проверка\магн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4267200" cy="2914650"/>
          </a:xfrm>
          <a:prstGeom prst="rect">
            <a:avLst/>
          </a:prstGeom>
          <a:noFill/>
        </p:spPr>
      </p:pic>
      <p:pic>
        <p:nvPicPr>
          <p:cNvPr id="17411" name="Picture 3" descr="F:\Проверка\марганец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6525"/>
            <a:ext cx="4286280" cy="653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Проверка\желез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142984"/>
            <a:ext cx="428628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Проверка\железо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724"/>
            <a:ext cx="9144000" cy="6899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Проверка\железо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7742957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Проверка\цинк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2686050" cy="1704975"/>
          </a:xfrm>
          <a:prstGeom prst="rect">
            <a:avLst/>
          </a:prstGeom>
          <a:noFill/>
        </p:spPr>
      </p:pic>
      <p:pic>
        <p:nvPicPr>
          <p:cNvPr id="22531" name="Picture 3" descr="F:\Проверка\цинк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500306"/>
            <a:ext cx="7210425" cy="4143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0"/>
            <a:ext cx="6012160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2743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75656" y="5013176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Температура воздуха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Проверка\цинк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5000660" cy="6874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Проверка\цинк 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3"/>
            <a:ext cx="8501122" cy="6267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Проверка\цинк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верка\орг. уд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809995" cy="2857496"/>
          </a:xfrm>
          <a:prstGeom prst="rect">
            <a:avLst/>
          </a:prstGeom>
          <a:noFill/>
        </p:spPr>
      </p:pic>
      <p:pic>
        <p:nvPicPr>
          <p:cNvPr id="1028" name="Picture 4" descr="F:\Проверка\орг. уд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500438"/>
            <a:ext cx="5410200" cy="3067050"/>
          </a:xfrm>
          <a:prstGeom prst="rect">
            <a:avLst/>
          </a:prstGeom>
          <a:noFill/>
        </p:spPr>
      </p:pic>
      <p:pic>
        <p:nvPicPr>
          <p:cNvPr id="1027" name="Picture 3" descr="F:\Проверка\орг. у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0"/>
            <a:ext cx="4214842" cy="3806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верка\орг. уд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7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роверка\ам сел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3429000" cy="3429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71670" y="714356"/>
            <a:ext cx="51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Аммиачная селитра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F:\Проверка\ам сел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500174"/>
            <a:ext cx="4286280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714356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Мочевина (карбамид)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F:\Проверка\мочевин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3910678" cy="3143272"/>
          </a:xfrm>
          <a:prstGeom prst="rect">
            <a:avLst/>
          </a:prstGeom>
          <a:noFill/>
        </p:spPr>
      </p:pic>
      <p:pic>
        <p:nvPicPr>
          <p:cNvPr id="4099" name="Picture 3" descr="F:\Проверка\мочевин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357298"/>
            <a:ext cx="3600476" cy="4500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500042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Суперфосфат простой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F:\Проверка\суперфосф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4214842" cy="3435096"/>
          </a:xfrm>
          <a:prstGeom prst="rect">
            <a:avLst/>
          </a:prstGeom>
          <a:noFill/>
        </p:spPr>
      </p:pic>
      <p:pic>
        <p:nvPicPr>
          <p:cNvPr id="5123" name="Picture 3" descr="F:\Проверка\суперфосфат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14422"/>
            <a:ext cx="4200525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642918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Суперфосфат двойной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F:\Проверка\двойной суперфос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3429024" cy="3429024"/>
          </a:xfrm>
          <a:prstGeom prst="rect">
            <a:avLst/>
          </a:prstGeom>
          <a:noFill/>
        </p:spPr>
      </p:pic>
      <p:pic>
        <p:nvPicPr>
          <p:cNvPr id="6147" name="Picture 3" descr="F:\Проверка\суперфосф двойно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000108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Проверка\калий хлорист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5" y="1428736"/>
            <a:ext cx="3325365" cy="41434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1604" y="571480"/>
            <a:ext cx="621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Калийные удобрения: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калий хлористый и сернокислый калий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5" name="Picture 3" descr="F:\Проверка\калий сернокислый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785926"/>
            <a:ext cx="2428892" cy="34895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Проверка\аммофо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1905000" cy="2762250"/>
          </a:xfrm>
          <a:prstGeom prst="rect">
            <a:avLst/>
          </a:prstGeom>
          <a:noFill/>
        </p:spPr>
      </p:pic>
      <p:pic>
        <p:nvPicPr>
          <p:cNvPr id="7171" name="Picture 3" descr="F:\Проверка\сульфоаммофо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214422"/>
            <a:ext cx="2360679" cy="2793170"/>
          </a:xfrm>
          <a:prstGeom prst="rect">
            <a:avLst/>
          </a:prstGeom>
          <a:noFill/>
        </p:spPr>
      </p:pic>
      <p:pic>
        <p:nvPicPr>
          <p:cNvPr id="7172" name="Picture 4" descr="F:\Проверка\нитрофос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1785926"/>
            <a:ext cx="2571750" cy="3429000"/>
          </a:xfrm>
          <a:prstGeom prst="rect">
            <a:avLst/>
          </a:prstGeom>
          <a:noFill/>
        </p:spPr>
      </p:pic>
      <p:pic>
        <p:nvPicPr>
          <p:cNvPr id="7173" name="Picture 5" descr="F:\Проверка\нитроаммофос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071942"/>
            <a:ext cx="1876425" cy="2438400"/>
          </a:xfrm>
          <a:prstGeom prst="rect">
            <a:avLst/>
          </a:prstGeom>
          <a:noFill/>
        </p:spPr>
      </p:pic>
      <p:pic>
        <p:nvPicPr>
          <p:cNvPr id="7174" name="Picture 6" descr="F:\Проверка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4071942"/>
            <a:ext cx="3810000" cy="23145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57422" y="571480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Комплексные удобрения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785794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Удобрения с микроэлементами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20" name="Picture 4" descr="F:\Проверка\борные микр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643050"/>
            <a:ext cx="2857500" cy="1790700"/>
          </a:xfrm>
          <a:prstGeom prst="rect">
            <a:avLst/>
          </a:prstGeom>
          <a:noFill/>
        </p:spPr>
      </p:pic>
      <p:pic>
        <p:nvPicPr>
          <p:cNvPr id="9221" name="Picture 5" descr="F:\Проверка\хелат желез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714752"/>
            <a:ext cx="1743075" cy="2619375"/>
          </a:xfrm>
          <a:prstGeom prst="rect">
            <a:avLst/>
          </a:prstGeom>
          <a:noFill/>
        </p:spPr>
      </p:pic>
      <p:pic>
        <p:nvPicPr>
          <p:cNvPr id="9222" name="Picture 6" descr="F:\Проверка\микроудобре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857364"/>
            <a:ext cx="4953033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Проверка\стимуляторы рос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496"/>
            <a:ext cx="3733800" cy="2638425"/>
          </a:xfrm>
          <a:prstGeom prst="rect">
            <a:avLst/>
          </a:prstGeom>
          <a:noFill/>
        </p:spPr>
      </p:pic>
      <p:pic>
        <p:nvPicPr>
          <p:cNvPr id="10243" name="Picture 3" descr="F:\Проверка\стимуляторы роста 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1428736"/>
            <a:ext cx="342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Стимуляторы роста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Проверка\элементы питания - коп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-1"/>
            <a:ext cx="7929618" cy="6891829"/>
          </a:xfrm>
          <a:prstGeom prst="rect">
            <a:avLst/>
          </a:prstGeom>
          <a:noFill/>
        </p:spPr>
      </p:pic>
      <p:pic>
        <p:nvPicPr>
          <p:cNvPr id="27651" name="Picture 3" descr="F:\Проверка\виноград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155973"/>
            <a:ext cx="3786214" cy="447461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0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499992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49999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383</TotalTime>
  <Words>186</Words>
  <Application>Microsoft Office PowerPoint</Application>
  <PresentationFormat>Экран (4:3)</PresentationFormat>
  <Paragraphs>15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Студент</dc:creator>
  <cp:lastModifiedBy>Комп</cp:lastModifiedBy>
  <cp:revision>38</cp:revision>
  <dcterms:created xsi:type="dcterms:W3CDTF">2015-10-09T13:34:19Z</dcterms:created>
  <dcterms:modified xsi:type="dcterms:W3CDTF">2016-08-17T18:37:37Z</dcterms:modified>
</cp:coreProperties>
</file>